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39" r:id="rId4"/>
    <p:sldId id="340" r:id="rId5"/>
    <p:sldId id="335" r:id="rId6"/>
    <p:sldId id="265" r:id="rId7"/>
    <p:sldId id="336" r:id="rId8"/>
    <p:sldId id="347" r:id="rId9"/>
    <p:sldId id="349" r:id="rId10"/>
    <p:sldId id="351" r:id="rId11"/>
    <p:sldId id="352" r:id="rId12"/>
    <p:sldId id="353" r:id="rId13"/>
    <p:sldId id="354" r:id="rId14"/>
    <p:sldId id="338" r:id="rId15"/>
    <p:sldId id="345" r:id="rId16"/>
    <p:sldId id="337" r:id="rId17"/>
    <p:sldId id="355" r:id="rId18"/>
    <p:sldId id="356" r:id="rId19"/>
    <p:sldId id="357" r:id="rId20"/>
    <p:sldId id="344" r:id="rId21"/>
    <p:sldId id="342" r:id="rId22"/>
    <p:sldId id="343" r:id="rId23"/>
    <p:sldId id="358" r:id="rId24"/>
    <p:sldId id="359" r:id="rId25"/>
    <p:sldId id="360" r:id="rId26"/>
    <p:sldId id="361" r:id="rId27"/>
    <p:sldId id="362" r:id="rId28"/>
    <p:sldId id="364" r:id="rId29"/>
    <p:sldId id="363" r:id="rId30"/>
    <p:sldId id="365" r:id="rId31"/>
    <p:sldId id="366" r:id="rId32"/>
    <p:sldId id="367" r:id="rId33"/>
    <p:sldId id="368" r:id="rId34"/>
    <p:sldId id="369" r:id="rId35"/>
    <p:sldId id="341" r:id="rId3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320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mpany.co/data.js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Look for a likely </a:t>
            </a:r>
            <a:r>
              <a:rPr lang="en-US" b="0" dirty="0" smtClean="0">
                <a:latin typeface="+mn-lt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106097"/>
            <a:ext cx="934148" cy="97295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00799"/>
            <a:ext cx="460856" cy="645223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Find a parent </a:t>
            </a:r>
            <a:r>
              <a:rPr lang="en-US" b="0" dirty="0" smtClean="0">
                <a:latin typeface="+mn-lt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457" y="4589140"/>
            <a:ext cx="46333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</a:rPr>
              <a:t>p</a:t>
            </a:r>
            <a:r>
              <a:rPr lang="en-US" sz="2000" dirty="0" smtClean="0">
                <a:solidFill>
                  <a:schemeClr val="accent5"/>
                </a:solidFill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791" y="3482522"/>
            <a:ext cx="5078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Get the IBM share price from Yahoo finance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Authentication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Basic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Websites and web applications</a:t>
                      </a:r>
                      <a:r>
                        <a:rPr lang="en-US" baseline="0" dirty="0" smtClean="0"/>
                        <a:t> from the 1990s. Common fallback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Digest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Login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 modern</a:t>
                      </a:r>
                      <a:r>
                        <a:rPr lang="en-US" baseline="0" dirty="0" smtClean="0"/>
                        <a:t> websites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Authorization</a:t>
                      </a:r>
                      <a:r>
                        <a:rPr lang="en-US" baseline="0" dirty="0" smtClean="0"/>
                        <a:t> header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Common options for an “API key”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key parameter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OAuth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Twitter,</a:t>
                      </a:r>
                      <a:r>
                        <a:rPr lang="en-US" baseline="0" dirty="0" smtClean="0"/>
                        <a:t> most modern web 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NTLM</a:t>
                      </a:r>
                      <a:r>
                        <a:rPr lang="en-US" baseline="0" dirty="0" smtClean="0"/>
                        <a:t> / Kerberos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corporate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876411" y="844015"/>
            <a:ext cx="2838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cs typeface="Courier New"/>
              </a:rPr>
              <a:t>requests_ntlm</a:t>
            </a:r>
            <a:endParaRPr lang="en-US" b="0" dirty="0" smtClean="0">
              <a:latin typeface="Courier New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Fetch http://</a:t>
            </a:r>
            <a:r>
              <a:rPr lang="en-AU" dirty="0" err="1" smtClean="0"/>
              <a:t>www.ifost.org.au</a:t>
            </a:r>
            <a:r>
              <a:rPr lang="en-AU" dirty="0" smtClean="0"/>
              <a:t>/</a:t>
            </a:r>
            <a:r>
              <a:rPr lang="en-AU" dirty="0" err="1" smtClean="0"/>
              <a:t>ga</a:t>
            </a:r>
            <a:r>
              <a:rPr lang="en-AU" dirty="0" smtClean="0"/>
              <a:t>/protected/</a:t>
            </a:r>
            <a:r>
              <a:rPr lang="en-AU" dirty="0" err="1" smtClean="0"/>
              <a:t>data.json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(Username = </a:t>
            </a:r>
            <a:r>
              <a:rPr lang="en-AU" dirty="0" err="1" smtClean="0"/>
              <a:t>ga</a:t>
            </a:r>
            <a:r>
              <a:rPr lang="en-AU" dirty="0" smtClean="0"/>
              <a:t>, password = s3cr3t 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863873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</a:t>
            </a:r>
            <a:r>
              <a:rPr dirty="0" smtClean="0"/>
              <a:t>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forms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Sites that need authentication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Parsing HTML with </a:t>
            </a:r>
            <a:r>
              <a:rPr lang="en-AU" dirty="0" err="1" smtClean="0"/>
              <a:t>BeautifulSoup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PDFs and JPEGs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Soup 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323449" y="1699520"/>
            <a:ext cx="411205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(or otherwise use </a:t>
            </a:r>
            <a:r>
              <a:rPr lang="en-US" sz="2000" b="0" dirty="0" err="1" smtClean="0">
                <a:latin typeface="Courier New"/>
                <a:cs typeface="Courier New"/>
              </a:rPr>
              <a:t>html.parser</a:t>
            </a:r>
            <a:r>
              <a:rPr lang="en-US" b="0" dirty="0" smtClean="0">
                <a:latin typeface="+mn-lt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826743" y="3343291"/>
            <a:ext cx="24491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87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699" y="1244412"/>
            <a:ext cx="5789677" cy="27689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3690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WHAT IS IT?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4447653" cy="41477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rPr dirty="0"/>
              <a:t>JSON - JavaScript Object Notation</a:t>
            </a:r>
          </a:p>
          <a:p>
            <a:pPr marL="174625" indent="-174625">
              <a:spcBef>
                <a:spcPts val="1200"/>
              </a:spcBef>
            </a:pPr>
            <a:r>
              <a:rPr lang="en-AU" dirty="0" smtClean="0"/>
              <a:t>Can be copied-and-pasted into a JavaScript program</a:t>
            </a:r>
          </a:p>
          <a:p>
            <a:pPr marL="174625" indent="-174625">
              <a:spcBef>
                <a:spcPts val="1200"/>
              </a:spcBef>
            </a:pPr>
            <a:r>
              <a:rPr dirty="0" smtClean="0"/>
              <a:t>What </a:t>
            </a:r>
            <a:r>
              <a:rPr dirty="0"/>
              <a:t>is inside the curly brackets is an object</a:t>
            </a:r>
          </a:p>
          <a:p>
            <a:pPr marL="174625" indent="-174625">
              <a:spcBef>
                <a:spcPts val="1200"/>
              </a:spcBef>
            </a:pPr>
            <a:r>
              <a:rPr dirty="0"/>
              <a:t>In the object we declare variables with ‘attribute’ : ‘value’ </a:t>
            </a:r>
            <a:r>
              <a:rPr dirty="0" smtClean="0"/>
              <a:t>pairs</a:t>
            </a:r>
            <a:endParaRPr lang="en-AU" dirty="0" smtClean="0"/>
          </a:p>
          <a:p>
            <a:pPr marL="320676" lvl="1" indent="-174625">
              <a:spcBef>
                <a:spcPts val="1200"/>
              </a:spcBef>
            </a:pPr>
            <a:r>
              <a:rPr lang="en-AU" dirty="0" smtClean="0"/>
              <a:t>Values can be lists, other objects, null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20" y="1003300"/>
            <a:ext cx="4013200" cy="4254500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8210999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2 ways to use JSON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R = </a:t>
            </a: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smtClean="0">
                <a:latin typeface="Courier New"/>
                <a:cs typeface="Courier New"/>
                <a:hlinkClick r:id="rId2"/>
              </a:rPr>
              <a:t>http://company.co/data.json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R.json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Data[“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”]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json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Decoder = </a:t>
            </a:r>
            <a:r>
              <a:rPr lang="en-US" dirty="0" err="1">
                <a:latin typeface="Courier New"/>
                <a:cs typeface="Courier New"/>
              </a:rPr>
              <a:t>json.JSONDecoder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open(“</a:t>
            </a:r>
            <a:r>
              <a:rPr lang="en-US" dirty="0" err="1" smtClean="0">
                <a:latin typeface="Courier New"/>
                <a:cs typeface="Courier New"/>
              </a:rPr>
              <a:t>file.json</a:t>
            </a:r>
            <a:r>
              <a:rPr lang="en-US" dirty="0" smtClean="0">
                <a:latin typeface="Courier New"/>
                <a:cs typeface="Courier New"/>
              </a:rPr>
              <a:t>”).read()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Decoder.decode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100737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HOW DOES IT RELATE TO DATA SCIENCE?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Webservices provide application programming interfaces (APIs) are now usually transferring data via </a:t>
            </a:r>
            <a:r>
              <a:rPr dirty="0" smtClean="0"/>
              <a:t>JSON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Particularly REST APIs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Underlying document databases like MongoDB</a:t>
            </a:r>
          </a:p>
          <a:p>
            <a:pPr>
              <a:spcBef>
                <a:spcPts val="1200"/>
              </a:spcBef>
            </a:pPr>
            <a:r>
              <a:rPr dirty="0"/>
              <a:t>Increasingly common data </a:t>
            </a:r>
            <a:r>
              <a:rPr dirty="0" smtClean="0"/>
              <a:t>format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Evil </a:t>
            </a:r>
            <a:r>
              <a:rPr lang="en-AU" dirty="0" err="1" smtClean="0"/>
              <a:t>hackery</a:t>
            </a:r>
            <a:r>
              <a:rPr lang="en-AU" dirty="0" smtClean="0"/>
              <a:t>: </a:t>
            </a:r>
            <a:r>
              <a:rPr lang="en-AU" b="0" dirty="0" smtClean="0"/>
              <a:t>dynamic websites use JavaScript and interact with a server. </a:t>
            </a:r>
            <a:r>
              <a:rPr lang="en-AU" b="0" dirty="0"/>
              <a:t>D</a:t>
            </a:r>
            <a:r>
              <a:rPr lang="en-AU" b="0" dirty="0" smtClean="0"/>
              <a:t>ata is often sent back and forth in JSON format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2188191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WEB SCRAPING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REST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60" y="1390880"/>
            <a:ext cx="7089515" cy="3624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05170" y="1996541"/>
            <a:ext cx="568390" cy="34879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8032" y="1635841"/>
            <a:ext cx="21221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Use .get(), not .post()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0582" y="1635841"/>
            <a:ext cx="266273" cy="60707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3079191" y="1201084"/>
            <a:ext cx="47860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Append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/v2/move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on to the base 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97738" y="2242918"/>
            <a:ext cx="654222" cy="10241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5651960" y="1932838"/>
            <a:ext cx="3391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Substitute {this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bit} with the thing you want to look up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57263" y="3646023"/>
            <a:ext cx="1116297" cy="7853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54616" y="3249134"/>
            <a:ext cx="15737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JSON returned to you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273560" y="2548460"/>
            <a:ext cx="399410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2825370" y="2548460"/>
            <a:ext cx="953656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4044082" y="2548460"/>
            <a:ext cx="841001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7560638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How heavy is </a:t>
            </a:r>
            <a:r>
              <a:rPr lang="en-AU" dirty="0" err="1" smtClean="0"/>
              <a:t>groudon</a:t>
            </a:r>
            <a:r>
              <a:rPr lang="en-AU" dirty="0" smtClean="0"/>
              <a:t>? (According to </a:t>
            </a:r>
            <a:r>
              <a:rPr lang="en-AU" dirty="0" err="1" smtClean="0"/>
              <a:t>pokeapi.co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53979651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PDFs, JPEGs and everything else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1897699284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select text in it by hand?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endParaRPr lang="en-US" dirty="0" smtClean="0"/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r>
              <a:rPr lang="en-US" dirty="0" smtClean="0"/>
              <a:t> –layout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89896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JPEGs and image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tesseract</a:t>
            </a:r>
            <a:r>
              <a:rPr lang="en-US" dirty="0" smtClean="0"/>
              <a:t> OCR</a:t>
            </a:r>
          </a:p>
          <a:p>
            <a:pPr lvl="1"/>
            <a:r>
              <a:rPr lang="en-US" dirty="0" smtClean="0"/>
              <a:t>Doesn’t cope well with rotated text</a:t>
            </a:r>
          </a:p>
          <a:p>
            <a:pPr lvl="1"/>
            <a:r>
              <a:rPr lang="en-US" dirty="0" err="1" smtClean="0"/>
              <a:t>ImageMagick</a:t>
            </a:r>
            <a:r>
              <a:rPr lang="en-US" dirty="0" smtClean="0"/>
              <a:t> / </a:t>
            </a:r>
            <a:r>
              <a:rPr lang="en-US" dirty="0" err="1" smtClean="0"/>
              <a:t>GraphicsMagick</a:t>
            </a:r>
            <a:r>
              <a:rPr lang="en-US" dirty="0" smtClean="0"/>
              <a:t> can rotate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60874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private, login-required site</a:t>
            </a:r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5631" y="4772602"/>
            <a:ext cx="7949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But what if we want </a:t>
            </a:r>
            <a:r>
              <a:rPr lang="en-US" b="0" dirty="0" smtClean="0">
                <a:latin typeface="+mn-lt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page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1083</Words>
  <Application>Microsoft Macintosh PowerPoint</Application>
  <PresentationFormat>Custom</PresentationFormat>
  <Paragraphs>190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White</vt:lpstr>
      <vt:lpstr>DATA SCIENCE 10 WEEK PART TIME COURSE  Week 4 – Acquiring Data Sets</vt:lpstr>
      <vt:lpstr>AGENDA</vt:lpstr>
      <vt:lpstr>WEB SCRAPING</vt:lpstr>
      <vt:lpstr>WHAT IS WEB SCRAPING</vt:lpstr>
      <vt:lpstr>Things you might want to do</vt:lpstr>
      <vt:lpstr>If you want every page on a web site: wget</vt:lpstr>
      <vt:lpstr>Python requests library – pip install requests</vt:lpstr>
      <vt:lpstr>Hint</vt:lpstr>
      <vt:lpstr>Mini-LAB import requests  Use requests.get() to fetch a web page</vt:lpstr>
      <vt:lpstr>Dealing with forms</vt:lpstr>
      <vt:lpstr>Inspect the form (and/or network traffic)</vt:lpstr>
      <vt:lpstr>Make a request with those parameters</vt:lpstr>
      <vt:lpstr>Mini-LAB Get the IBM share price from Yahoo finance</vt:lpstr>
      <vt:lpstr>PowerPoint Presentation</vt:lpstr>
      <vt:lpstr>Basic Authentication</vt:lpstr>
      <vt:lpstr>Form plus cookie</vt:lpstr>
      <vt:lpstr>Everything else…</vt:lpstr>
      <vt:lpstr>Mini-LAB Fetch http://www.ifost.org.au/ga/protected/data.json (Username = ga, password = s3cr3t )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Mini-LAB What’s tomorrow’s weather prediction from the Bureau of Meteorology?</vt:lpstr>
      <vt:lpstr>PowerPoint Presentation</vt:lpstr>
      <vt:lpstr>JSON - WHAT IS IT?</vt:lpstr>
      <vt:lpstr>2 ways to use JSON in Python</vt:lpstr>
      <vt:lpstr>JSON - HOW DOES IT RELATE TO DATA SCIENCE?</vt:lpstr>
      <vt:lpstr>Reading REST API documentation</vt:lpstr>
      <vt:lpstr>Mini-LAB How heavy is groudon? (According to pokeapi.co)</vt:lpstr>
      <vt:lpstr>PDFs, JPEGs and everything else</vt:lpstr>
      <vt:lpstr>Dealing with PDFs</vt:lpstr>
      <vt:lpstr>Dealing with JPEGs and image PDFs</vt:lpstr>
      <vt:lpstr>Everything else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Greg Baker</cp:lastModifiedBy>
  <cp:revision>28</cp:revision>
  <dcterms:modified xsi:type="dcterms:W3CDTF">2016-06-26T23:20:52Z</dcterms:modified>
</cp:coreProperties>
</file>